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4" r:id="rId3"/>
    <p:sldId id="271" r:id="rId4"/>
    <p:sldId id="335" r:id="rId5"/>
    <p:sldId id="316" r:id="rId6"/>
    <p:sldId id="315" r:id="rId7"/>
    <p:sldId id="336" r:id="rId8"/>
    <p:sldId id="341" r:id="rId9"/>
    <p:sldId id="342" r:id="rId10"/>
    <p:sldId id="260" r:id="rId11"/>
    <p:sldId id="344" r:id="rId12"/>
    <p:sldId id="258" r:id="rId13"/>
    <p:sldId id="302" r:id="rId14"/>
    <p:sldId id="295" r:id="rId15"/>
    <p:sldId id="263" r:id="rId16"/>
    <p:sldId id="312" r:id="rId17"/>
    <p:sldId id="345" r:id="rId18"/>
    <p:sldId id="351" r:id="rId19"/>
    <p:sldId id="337" r:id="rId20"/>
    <p:sldId id="261" r:id="rId21"/>
    <p:sldId id="348" r:id="rId22"/>
    <p:sldId id="347" r:id="rId23"/>
    <p:sldId id="285" r:id="rId24"/>
    <p:sldId id="339" r:id="rId25"/>
    <p:sldId id="275" r:id="rId26"/>
    <p:sldId id="278" r:id="rId27"/>
    <p:sldId id="272" r:id="rId28"/>
    <p:sldId id="277" r:id="rId29"/>
    <p:sldId id="280" r:id="rId30"/>
    <p:sldId id="283" r:id="rId31"/>
    <p:sldId id="353" r:id="rId32"/>
    <p:sldId id="282" r:id="rId33"/>
    <p:sldId id="346" r:id="rId34"/>
    <p:sldId id="301" r:id="rId35"/>
    <p:sldId id="299" r:id="rId36"/>
    <p:sldId id="297" r:id="rId37"/>
    <p:sldId id="262" r:id="rId38"/>
    <p:sldId id="269" r:id="rId39"/>
    <p:sldId id="264" r:id="rId40"/>
    <p:sldId id="265" r:id="rId41"/>
    <p:sldId id="266" r:id="rId42"/>
    <p:sldId id="273" r:id="rId43"/>
    <p:sldId id="267" r:id="rId44"/>
    <p:sldId id="270" r:id="rId45"/>
    <p:sldId id="350" r:id="rId46"/>
    <p:sldId id="288" r:id="rId47"/>
    <p:sldId id="268" r:id="rId48"/>
    <p:sldId id="289" r:id="rId49"/>
    <p:sldId id="279" r:id="rId50"/>
    <p:sldId id="314" r:id="rId51"/>
    <p:sldId id="310" r:id="rId52"/>
    <p:sldId id="284" r:id="rId53"/>
    <p:sldId id="274" r:id="rId54"/>
    <p:sldId id="276" r:id="rId55"/>
    <p:sldId id="292" r:id="rId56"/>
    <p:sldId id="313" r:id="rId57"/>
    <p:sldId id="349" r:id="rId58"/>
    <p:sldId id="307" r:id="rId59"/>
    <p:sldId id="305" r:id="rId60"/>
    <p:sldId id="304" r:id="rId61"/>
    <p:sldId id="298" r:id="rId62"/>
    <p:sldId id="338" r:id="rId63"/>
    <p:sldId id="340" r:id="rId64"/>
    <p:sldId id="318" r:id="rId65"/>
    <p:sldId id="317" r:id="rId66"/>
    <p:sldId id="296" r:id="rId67"/>
    <p:sldId id="352" r:id="rId6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162" autoAdjust="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7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63279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72572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68989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9423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7951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70600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78064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095554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98"/>
            <a:ext cx="9144000" cy="6858000"/>
          </a:xfrm>
          <a:prstGeom prst="rect">
            <a:avLst/>
          </a:prstGeom>
        </p:spPr>
      </p:pic>
      <p:sp>
        <p:nvSpPr>
          <p:cNvPr id="7" name="6 Rectángulo"/>
          <p:cNvSpPr/>
          <p:nvPr userDrawn="1"/>
        </p:nvSpPr>
        <p:spPr>
          <a:xfrm rot="20731891">
            <a:off x="115931" y="564866"/>
            <a:ext cx="66967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500" b="1" baseline="0" dirty="0" smtClean="0">
                <a:ln w="1905"/>
                <a:gradFill flip="none" rotWithShape="1">
                  <a:gsLst>
                    <a:gs pos="41000">
                      <a:schemeClr val="accent6">
                        <a:shade val="20000"/>
                        <a:satMod val="200000"/>
                        <a:lumMod val="83000"/>
                        <a:alpha val="96000"/>
                      </a:schemeClr>
                    </a:gs>
                    <a:gs pos="59000">
                      <a:schemeClr val="accent6">
                        <a:tint val="90000"/>
                        <a:shade val="89000"/>
                        <a:satMod val="220000"/>
                        <a:lumMod val="73000"/>
                        <a:lumOff val="27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1"/>
                  <a:tileRect/>
                </a:gradFill>
                <a:effectLst>
                  <a:glow>
                    <a:schemeClr val="accent1">
                      <a:alpha val="38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50800" endPos="41000" dist="12700" dir="5400000" sy="-100000" algn="bl" rotWithShape="0"/>
                </a:effectLst>
              </a:rPr>
              <a:t>Zenobia </a:t>
            </a:r>
            <a:r>
              <a:rPr lang="es-ES" sz="5500" b="1" baseline="0" dirty="0" err="1" smtClean="0">
                <a:ln w="1905"/>
                <a:gradFill flip="none" rotWithShape="1">
                  <a:gsLst>
                    <a:gs pos="41000">
                      <a:schemeClr val="accent6">
                        <a:shade val="20000"/>
                        <a:satMod val="200000"/>
                        <a:lumMod val="83000"/>
                        <a:alpha val="96000"/>
                      </a:schemeClr>
                    </a:gs>
                    <a:gs pos="59000">
                      <a:schemeClr val="accent6">
                        <a:tint val="90000"/>
                        <a:shade val="89000"/>
                        <a:satMod val="220000"/>
                        <a:lumMod val="73000"/>
                        <a:lumOff val="27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1"/>
                  <a:tileRect/>
                </a:gradFill>
                <a:effectLst>
                  <a:glow>
                    <a:schemeClr val="accent1">
                      <a:alpha val="38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50800" endPos="41000" dist="12700" dir="5400000" sy="-100000" algn="bl" rotWithShape="0"/>
                </a:effectLst>
              </a:rPr>
              <a:t>Camprubí</a:t>
            </a:r>
            <a:r>
              <a:rPr lang="es-ES" sz="5500" b="1" baseline="0" dirty="0" smtClean="0">
                <a:ln w="1905"/>
                <a:gradFill flip="none" rotWithShape="1">
                  <a:gsLst>
                    <a:gs pos="41000">
                      <a:schemeClr val="accent6">
                        <a:shade val="20000"/>
                        <a:satMod val="200000"/>
                        <a:lumMod val="83000"/>
                        <a:alpha val="96000"/>
                      </a:schemeClr>
                    </a:gs>
                    <a:gs pos="59000">
                      <a:schemeClr val="accent6">
                        <a:tint val="90000"/>
                        <a:shade val="89000"/>
                        <a:satMod val="220000"/>
                        <a:lumMod val="73000"/>
                        <a:lumOff val="27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1"/>
                  <a:tileRect/>
                </a:gradFill>
                <a:effectLst>
                  <a:glow>
                    <a:schemeClr val="accent1">
                      <a:alpha val="38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50800" endPos="41000" dist="12700" dir="5400000" sy="-100000" algn="bl" rotWithShape="0"/>
                </a:effectLst>
              </a:rPr>
              <a:t> con </a:t>
            </a:r>
          </a:p>
          <a:p>
            <a:pPr algn="ctr"/>
            <a:r>
              <a:rPr lang="es-ES" sz="5500" b="1" baseline="0" dirty="0" smtClean="0">
                <a:ln w="1905"/>
                <a:gradFill flip="none" rotWithShape="1">
                  <a:gsLst>
                    <a:gs pos="41000">
                      <a:schemeClr val="accent6">
                        <a:shade val="20000"/>
                        <a:satMod val="200000"/>
                        <a:lumMod val="83000"/>
                        <a:alpha val="96000"/>
                      </a:schemeClr>
                    </a:gs>
                    <a:gs pos="59000">
                      <a:schemeClr val="accent6">
                        <a:tint val="90000"/>
                        <a:shade val="89000"/>
                        <a:satMod val="220000"/>
                        <a:lumMod val="73000"/>
                        <a:lumOff val="27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1"/>
                  <a:tileRect/>
                </a:gradFill>
                <a:effectLst>
                  <a:glow>
                    <a:schemeClr val="accent1">
                      <a:alpha val="38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50800" endPos="41000" dist="12700" dir="5400000" sy="-100000" algn="bl" rotWithShape="0"/>
                </a:effectLst>
              </a:rPr>
              <a:t>luz propia</a:t>
            </a:r>
            <a:endParaRPr lang="es-ES" sz="5500" baseline="0" dirty="0"/>
          </a:p>
        </p:txBody>
      </p:sp>
    </p:spTree>
    <p:extLst>
      <p:ext uri="{BB962C8B-B14F-4D97-AF65-F5344CB8AC3E}">
        <p14:creationId xmlns="" xmlns:p14="http://schemas.microsoft.com/office/powerpoint/2010/main" val="658609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4751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1706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F6B3D-03D2-4358-B636-802B7470091C}" type="datetimeFigureOut">
              <a:rPr lang="es-ES" smtClean="0"/>
              <a:pPr/>
              <a:t>05/04/2016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4B5A7-A22C-490C-AE91-2C2E34213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8740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gif"/><Relationship Id="rId17" Type="http://schemas.openxmlformats.org/officeDocument/2006/relationships/image" Target="../media/image16.jpeg"/><Relationship Id="rId2" Type="http://schemas.openxmlformats.org/officeDocument/2006/relationships/hyperlink" Target="ZENOBIA%20casa%20museo.avi" TargetMode="Externa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gif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es/url?sa=i&amp;rct=j&amp;q=&amp;esrc=s&amp;source=images&amp;cd=&amp;cad=rja&amp;uact=8&amp;ved=&amp;url=http://www.lajiribilla.co.cu/2006/n253_03/memoria.html&amp;bvm=bv.118353311,d.d2s&amp;psig=AFQjCNFQT_Y7f5j0-66_CaIWH9cHKp3O8Q&amp;ust=145944688510870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En%20esencia%20yo%20mismo\Desktop\ZENOBIA%20casa%20museo.avi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Img_45547_Zenobia_Camprubi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google.es/url?sa=i&amp;rct=j&amp;q=&amp;esrc=s&amp;source=images&amp;cd=&amp;cad=rja&amp;uact=8&amp;ved=0ahUKEwiVtOzs_-jLAhWHVRoKHUVLC4AQjRwIBw&amp;url=http://www.residencia.csic.es/jramon/exposicion/obra/seccion/obra_74.htm&amp;bvm=bv.118353311,d.d2s&amp;psig=AFQjCNHjWTPgNBy3pc22N1U0jg4IvEH7iw&amp;ust=1459446797447848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google.es/url?sa=i&amp;rct=j&amp;q=&amp;esrc=s&amp;source=images&amp;cd=&amp;ved=0ahUKEwjAxKPt_ujLAhVDWxoKHRR5DgMQjRwIBw&amp;url=http://jaserrano.nom.es/JRJ/tercera.htm&amp;bvm=bv.118353311,d.d2s&amp;psig=AFQjCNGiguXURE026LS0scZ99x5gxyXpkw&amp;ust=1459447250763596&amp;cad=rj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google.es/url?sa=i&amp;rct=j&amp;q=&amp;esrc=s&amp;source=images&amp;cd=&amp;cad=rja&amp;uact=8&amp;ved=0ahUKEwjw7oiC_ujLAhWBrRoKHbR5BWAQjRwIBw&amp;url=http://www.abc.es/fotos-libros/20120424/juan-ramon-jimenez-esposa-1502710002990.html&amp;bvm=bv.118353311,d.d2s&amp;psig=AFQjCNFQT_Y7f5j0-66_CaIWH9cHKp3O8Q&amp;ust=1459446885108700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hyperlink" Target="https://lh5.googleusercontent.com/-zSb26wjyHF0/TXG1nu55hpI/AAAAAAAACJM/CYMsnXTTJAk/s1600/imagen3.jpg" TargetMode="External"/><Relationship Id="rId4" Type="http://schemas.openxmlformats.org/officeDocument/2006/relationships/image" Target="../media/image1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s.libertaddigital.com/2015/10/29/zenobia.jpg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://blogs.elpais.com/.a/6a00d8341bfb1653ef01bb08856373970d-pi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0.gstatic.com/images?q=tbn:ANd9GcTbSAMKry3FaDfJ1JLMPZL_3VRwvgYV-I4R0tdoh6OSmYJ1DFur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42" y="1875231"/>
            <a:ext cx="2691866" cy="3684767"/>
          </a:xfrm>
          <a:prstGeom prst="rect">
            <a:avLst/>
          </a:prstGeom>
        </p:spPr>
      </p:pic>
      <p:pic>
        <p:nvPicPr>
          <p:cNvPr id="5" name="Picture 2" descr="C:\Antonio\Fundación\log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764" y="1052511"/>
            <a:ext cx="1447795" cy="1447795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3071802" y="5651956"/>
            <a:ext cx="242886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COLABORAN</a:t>
            </a:r>
            <a:endParaRPr lang="es-E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http://fundacion-jrj.es/wp-content/uploads/2015/02/logo-JRJ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15272" y="6000768"/>
            <a:ext cx="571503" cy="714380"/>
          </a:xfrm>
          <a:prstGeom prst="rect">
            <a:avLst/>
          </a:prstGeom>
          <a:noFill/>
        </p:spPr>
      </p:pic>
      <p:pic>
        <p:nvPicPr>
          <p:cNvPr id="12" name="Picture 2" descr="http://3.bp.blogspot.com/_GfAc_POkovI/TLx0-L5h1kI/AAAAAAAABXQ/Ssy4KR5n-M0/s200/fundacion_atlantic_coppe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68" y="6000768"/>
            <a:ext cx="714348" cy="714348"/>
          </a:xfrm>
          <a:prstGeom prst="rect">
            <a:avLst/>
          </a:prstGeom>
          <a:noFill/>
        </p:spPr>
      </p:pic>
      <p:pic>
        <p:nvPicPr>
          <p:cNvPr id="13" name="Picture 2" descr="part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6010055"/>
            <a:ext cx="500066" cy="70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par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6215082"/>
            <a:ext cx="80909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part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58214" y="6000768"/>
            <a:ext cx="71438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part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8662" y="6252468"/>
            <a:ext cx="1214446" cy="46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http://www.brandsoftheworld.com/sites/default/files/styles/logo-thumbnail/public/022011/caja_rural_del_sur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57818" y="6000768"/>
            <a:ext cx="714380" cy="714380"/>
          </a:xfrm>
          <a:prstGeom prst="rect">
            <a:avLst/>
          </a:prstGeom>
          <a:noFill/>
        </p:spPr>
      </p:pic>
      <p:pic>
        <p:nvPicPr>
          <p:cNvPr id="18" name="17 Imagen" descr="LogoUNIA_20 tx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71802" y="6215082"/>
            <a:ext cx="785818" cy="500066"/>
          </a:xfrm>
          <a:prstGeom prst="rect">
            <a:avLst/>
          </a:prstGeom>
        </p:spPr>
      </p:pic>
      <p:pic>
        <p:nvPicPr>
          <p:cNvPr id="19" name="Picture 2" descr="part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29058" y="6143644"/>
            <a:ext cx="785818" cy="52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part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29454" y="6000517"/>
            <a:ext cx="714380" cy="70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part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357958"/>
            <a:ext cx="904868" cy="30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1313982" y="234514"/>
            <a:ext cx="67864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extrusionClr>
                <a:schemeClr val="bg1">
                  <a:lumMod val="85000"/>
                </a:schemeClr>
              </a:extrusionClr>
            </a:sp3d>
          </a:bodyPr>
          <a:lstStyle/>
          <a:p>
            <a:pPr algn="ctr"/>
            <a:r>
              <a:rPr lang="es-ES" sz="5400" b="1" dirty="0" smtClean="0">
                <a:ln w="1905"/>
                <a:gradFill flip="none" rotWithShape="1">
                  <a:gsLst>
                    <a:gs pos="41000">
                      <a:schemeClr val="accent6">
                        <a:shade val="20000"/>
                        <a:satMod val="200000"/>
                        <a:lumMod val="83000"/>
                        <a:alpha val="96000"/>
                      </a:schemeClr>
                    </a:gs>
                    <a:gs pos="59000">
                      <a:schemeClr val="accent6">
                        <a:tint val="90000"/>
                        <a:shade val="89000"/>
                        <a:satMod val="220000"/>
                        <a:lumMod val="73000"/>
                        <a:lumOff val="27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1"/>
                  <a:tileRect/>
                </a:gradFill>
                <a:effectLst>
                  <a:glow>
                    <a:schemeClr val="accent1">
                      <a:alpha val="38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50800" endPos="41000" dist="12700" dir="5400000" sy="-100000" algn="bl" rotWithShape="0"/>
                </a:effectLst>
              </a:rPr>
              <a:t>Zenobia </a:t>
            </a:r>
            <a:r>
              <a:rPr lang="es-ES" sz="5400" b="1" dirty="0" err="1" smtClean="0">
                <a:ln w="1905"/>
                <a:gradFill flip="none" rotWithShape="1">
                  <a:gsLst>
                    <a:gs pos="41000">
                      <a:schemeClr val="accent6">
                        <a:shade val="20000"/>
                        <a:satMod val="200000"/>
                        <a:lumMod val="83000"/>
                        <a:alpha val="96000"/>
                      </a:schemeClr>
                    </a:gs>
                    <a:gs pos="59000">
                      <a:schemeClr val="accent6">
                        <a:tint val="90000"/>
                        <a:shade val="89000"/>
                        <a:satMod val="220000"/>
                        <a:lumMod val="73000"/>
                        <a:lumOff val="27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1"/>
                  <a:tileRect/>
                </a:gradFill>
                <a:effectLst>
                  <a:glow>
                    <a:schemeClr val="accent1">
                      <a:alpha val="38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50800" endPos="41000" dist="12700" dir="5400000" sy="-100000" algn="bl" rotWithShape="0"/>
                </a:effectLst>
              </a:rPr>
              <a:t>Camprubí</a:t>
            </a:r>
            <a:r>
              <a:rPr lang="es-ES" sz="5400" b="1" dirty="0" smtClean="0">
                <a:ln w="1905"/>
                <a:gradFill flip="none" rotWithShape="1">
                  <a:gsLst>
                    <a:gs pos="41000">
                      <a:schemeClr val="accent6">
                        <a:shade val="20000"/>
                        <a:satMod val="200000"/>
                        <a:lumMod val="83000"/>
                        <a:alpha val="96000"/>
                      </a:schemeClr>
                    </a:gs>
                    <a:gs pos="59000">
                      <a:schemeClr val="accent6">
                        <a:tint val="90000"/>
                        <a:shade val="89000"/>
                        <a:satMod val="220000"/>
                        <a:lumMod val="73000"/>
                        <a:lumOff val="27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1"/>
                  <a:tileRect/>
                </a:gradFill>
                <a:effectLst>
                  <a:glow>
                    <a:schemeClr val="accent1">
                      <a:alpha val="38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50800" endPos="41000" dist="12700" dir="5400000" sy="-100000" algn="bl" rotWithShape="0"/>
                </a:effectLst>
              </a:rPr>
              <a:t> con </a:t>
            </a:r>
          </a:p>
          <a:p>
            <a:pPr algn="ctr"/>
            <a:r>
              <a:rPr lang="es-ES" sz="5400" b="1" dirty="0" smtClean="0">
                <a:ln w="1905"/>
                <a:gradFill flip="none" rotWithShape="1">
                  <a:gsLst>
                    <a:gs pos="41000">
                      <a:schemeClr val="accent6">
                        <a:shade val="20000"/>
                        <a:satMod val="200000"/>
                        <a:lumMod val="83000"/>
                        <a:alpha val="96000"/>
                      </a:schemeClr>
                    </a:gs>
                    <a:gs pos="59000">
                      <a:schemeClr val="accent6">
                        <a:tint val="90000"/>
                        <a:shade val="89000"/>
                        <a:satMod val="220000"/>
                        <a:lumMod val="73000"/>
                        <a:lumOff val="27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1"/>
                  <a:tileRect/>
                </a:gradFill>
                <a:effectLst>
                  <a:glow>
                    <a:schemeClr val="accent1">
                      <a:alpha val="38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50800" endPos="41000" dist="12700" dir="5400000" sy="-100000" algn="bl" rotWithShape="0"/>
                </a:effectLst>
              </a:rPr>
              <a:t>luz propia</a:t>
            </a:r>
            <a:endParaRPr lang="es-ES" sz="5400" b="1" dirty="0">
              <a:ln w="1905"/>
              <a:gradFill flip="none" rotWithShape="1">
                <a:gsLst>
                  <a:gs pos="41000">
                    <a:schemeClr val="accent6">
                      <a:shade val="20000"/>
                      <a:satMod val="200000"/>
                      <a:lumMod val="83000"/>
                      <a:alpha val="96000"/>
                    </a:schemeClr>
                  </a:gs>
                  <a:gs pos="59000">
                    <a:schemeClr val="accent6">
                      <a:tint val="90000"/>
                      <a:shade val="89000"/>
                      <a:satMod val="220000"/>
                      <a:lumMod val="73000"/>
                      <a:lumOff val="27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 scaled="1"/>
                <a:tileRect/>
              </a:gradFill>
              <a:effectLst>
                <a:glow>
                  <a:schemeClr val="accent1">
                    <a:alpha val="38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50800" endPos="41000" dist="12700" dir="5400000" sy="-100000" algn="bl" rotWithShape="0"/>
              </a:effectLst>
            </a:endParaRPr>
          </a:p>
        </p:txBody>
      </p:sp>
      <p:pic>
        <p:nvPicPr>
          <p:cNvPr id="25" name="24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9065">
            <a:off x="938246" y="2777870"/>
            <a:ext cx="2409723" cy="2752439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048">
            <a:off x="5667842" y="1747006"/>
            <a:ext cx="2687372" cy="39412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849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511122"/>
            <a:ext cx="3168352" cy="4240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0" name="Picture 2" descr="Imagen ampli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2" y="476672"/>
            <a:ext cx="2238375" cy="428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427984" y="5013176"/>
            <a:ext cx="4572000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Fotografía de Zenobia </a:t>
            </a:r>
            <a:r>
              <a:rPr lang="es-ES" dirty="0" err="1" smtClean="0"/>
              <a:t>Camprubí</a:t>
            </a:r>
            <a:r>
              <a:rPr lang="es-ES" dirty="0" smtClean="0"/>
              <a:t>, con una anotación en que se lee: "Zenobia </a:t>
            </a:r>
            <a:r>
              <a:rPr lang="es-ES" dirty="0" err="1" smtClean="0"/>
              <a:t>Camprubí</a:t>
            </a:r>
            <a:r>
              <a:rPr lang="es-ES" dirty="0" smtClean="0"/>
              <a:t> </a:t>
            </a:r>
            <a:r>
              <a:rPr lang="es-ES" dirty="0" err="1" smtClean="0"/>
              <a:t>Aymar</a:t>
            </a:r>
            <a:r>
              <a:rPr lang="es-ES" dirty="0" smtClean="0"/>
              <a:t>" (del puño y letra de Zenobia) y  "Fuentes humanas de mi poesía. Mi Mujer (1913), soltera, en El Escorial".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74899284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140968"/>
            <a:ext cx="3643429" cy="2725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20688"/>
            <a:ext cx="4015235" cy="52453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6901812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magen ampli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411464"/>
            <a:ext cx="2499038" cy="3864492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32" y="1268760"/>
            <a:ext cx="3424733" cy="4657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6 Rectángulo"/>
          <p:cNvSpPr/>
          <p:nvPr/>
        </p:nvSpPr>
        <p:spPr>
          <a:xfrm>
            <a:off x="792088" y="4726069"/>
            <a:ext cx="4572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Zenobia </a:t>
            </a:r>
            <a:r>
              <a:rPr lang="es-ES" dirty="0" err="1" smtClean="0"/>
              <a:t>Camprubí</a:t>
            </a:r>
            <a:r>
              <a:rPr lang="es-ES" dirty="0" smtClean="0"/>
              <a:t> y Juan Ramón Jiménez, fotografiados el 2 de marzo de 1916, día de su boda en la Iglesia de St. Stephen en Nueva York. </a:t>
            </a:r>
            <a:endParaRPr lang="es-ES" dirty="0"/>
          </a:p>
        </p:txBody>
      </p:sp>
      <p:pic>
        <p:nvPicPr>
          <p:cNvPr id="8" name="7 Imagen" descr="3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192" y="217928"/>
            <a:ext cx="2215896" cy="329488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446876891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lajiribilla.co.cu/2006/n253_03/memoria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667">
            <a:off x="215138" y="2422641"/>
            <a:ext cx="4706000" cy="3541265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093165" y="5807670"/>
            <a:ext cx="160217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Recién casados</a:t>
            </a:r>
            <a:endParaRPr lang="es-ES" dirty="0"/>
          </a:p>
        </p:txBody>
      </p:sp>
      <p:pic>
        <p:nvPicPr>
          <p:cNvPr id="5" name="4 Imagen" descr="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1510">
            <a:off x="5224800" y="336882"/>
            <a:ext cx="3125420" cy="431407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877030504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0648"/>
            <a:ext cx="4653805" cy="573695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664212" y="6093296"/>
            <a:ext cx="4572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>
                <a:effectLst/>
              </a:rPr>
              <a:t>Fotografía en cristal de Zenobia leyendo. Nueva York, 1916..</a:t>
            </a:r>
          </a:p>
        </p:txBody>
      </p:sp>
      <p:pic>
        <p:nvPicPr>
          <p:cNvPr id="4" name="3 Imagen" descr="4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36309">
            <a:off x="463181" y="1990397"/>
            <a:ext cx="2398060" cy="3449527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98875397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Juan Ramón Jiménez y Zenobia Camprubí en la terraza de su casa del número 8 de la calle Lista, Madrid, 19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872" y="980728"/>
            <a:ext cx="5017760" cy="4998462"/>
          </a:xfrm>
          <a:prstGeom prst="rect">
            <a:avLst/>
          </a:prstGeom>
          <a:noFill/>
          <a:effectLst>
            <a:outerShdw blurRad="50800" dist="38100" dir="10800000" sx="120000" sy="120000" algn="r" rotWithShape="0">
              <a:prstClr val="black">
                <a:alpha val="23000"/>
              </a:prstClr>
            </a:outerShdw>
          </a:effectLst>
        </p:spPr>
      </p:pic>
      <p:sp>
        <p:nvSpPr>
          <p:cNvPr id="4" name="3 Rectángulo"/>
          <p:cNvSpPr/>
          <p:nvPr/>
        </p:nvSpPr>
        <p:spPr>
          <a:xfrm>
            <a:off x="125760" y="3645024"/>
            <a:ext cx="315009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/>
              <a:t>[En 1923, en su casa de la </a:t>
            </a:r>
            <a:r>
              <a:rPr lang="es-ES" b="1" dirty="0" smtClean="0"/>
              <a:t>calle</a:t>
            </a:r>
          </a:p>
          <a:p>
            <a:pPr algn="ctr"/>
            <a:r>
              <a:rPr lang="es-ES" b="1" dirty="0" smtClean="0"/>
              <a:t>Lista </a:t>
            </a:r>
            <a:r>
              <a:rPr lang="es-ES" b="1" dirty="0"/>
              <a:t>nº 8, Madrid</a:t>
            </a:r>
            <a:r>
              <a:rPr lang="es-ES" b="1" dirty="0" smtClean="0"/>
              <a:t>]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28259220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81061" y="5517232"/>
            <a:ext cx="6191855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i="1" dirty="0" smtClean="0">
                <a:effectLst/>
              </a:rPr>
              <a:t>Granada, julio de 1924. A la Izquierda Federico García Lorca, Zenobia, Isabel García Lorca, Emilia Llanos, Juan Ramón y Concha García Lorca 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539">
            <a:off x="466086" y="548681"/>
            <a:ext cx="3316699" cy="461413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93" y="400580"/>
            <a:ext cx="3693790" cy="498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93720564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741">
            <a:off x="971600" y="1340768"/>
            <a:ext cx="3249168" cy="467258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08720"/>
            <a:ext cx="3024336" cy="404858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788024" y="5805264"/>
            <a:ext cx="288861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Con amigos entre 1921-1030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98267172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ampli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1350234"/>
            <a:ext cx="6442530" cy="3884722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2699792" y="5354349"/>
            <a:ext cx="4572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Fachada de la tienda Arte Popular, de Zenobia, hacia 1928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0062981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n ampli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064" y="476672"/>
            <a:ext cx="4122058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4837418"/>
            <a:ext cx="4572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Zenobia y Juan Ramón</a:t>
            </a:r>
            <a:r>
              <a:rPr lang="es-ES" i="1" dirty="0" smtClean="0"/>
              <a:t>,  </a:t>
            </a:r>
            <a:r>
              <a:rPr lang="es-ES" dirty="0" smtClean="0"/>
              <a:t>junto al Ford que les regaló su hermano José </a:t>
            </a:r>
            <a:r>
              <a:rPr lang="es-ES" dirty="0" err="1" smtClean="0"/>
              <a:t>Camprubí</a:t>
            </a:r>
            <a:r>
              <a:rPr lang="es-ES" dirty="0" smtClean="0"/>
              <a:t>, 1929.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790192858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ENOBIA casa mus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9537" y="1340767"/>
            <a:ext cx="6213240" cy="4642433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732072776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4992624" cy="321868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55776" y="5589240"/>
            <a:ext cx="17761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Década de los 20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73684170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6565">
            <a:off x="3805294" y="834336"/>
            <a:ext cx="4211257" cy="585742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2 CuadroTexto"/>
          <p:cNvSpPr txBox="1"/>
          <p:nvPr/>
        </p:nvSpPr>
        <p:spPr>
          <a:xfrm>
            <a:off x="1331640" y="4149080"/>
            <a:ext cx="17761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Década de los 20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5898132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6" y="1628800"/>
            <a:ext cx="6408712" cy="4606958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691680" y="5944026"/>
            <a:ext cx="17761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Década de los 20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426971451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n ampli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92211"/>
            <a:ext cx="3228975" cy="428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195736" y="6014383"/>
            <a:ext cx="205832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Zenobia hacia 1930.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026833" cy="401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99" y="2996952"/>
            <a:ext cx="1944216" cy="25056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492794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48680"/>
            <a:ext cx="4231386" cy="597103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1317"/>
            <a:ext cx="3384376" cy="4726611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55576" y="6237312"/>
            <a:ext cx="183383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Década de los 30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17949350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02178"/>
            <a:ext cx="8412480" cy="613867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55576" y="6237312"/>
            <a:ext cx="183383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Década de los 30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268350064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030">
            <a:off x="780510" y="2148723"/>
            <a:ext cx="3042900" cy="4120414"/>
          </a:xfrm>
          <a:prstGeom prst="rect">
            <a:avLst/>
          </a:prstGeom>
        </p:spPr>
      </p:pic>
      <p:pic>
        <p:nvPicPr>
          <p:cNvPr id="6" name="Picture 2" descr="Imagen ampli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50096"/>
            <a:ext cx="2886075" cy="428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288596" y="5377852"/>
            <a:ext cx="260500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Retrato de Zenobia, 1935.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792124658"/>
      </p:ext>
    </p:extLst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24" y="177693"/>
            <a:ext cx="5414235" cy="668030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15616" y="5445224"/>
            <a:ext cx="129715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1931 - 1940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21566256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0" y="1848612"/>
            <a:ext cx="5090160" cy="316077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115616" y="5445224"/>
            <a:ext cx="129715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1931 - 1940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654654737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1"/>
            <a:ext cx="3096344" cy="5094931"/>
          </a:xfrm>
          <a:prstGeom prst="rect">
            <a:avLst/>
          </a:prstGeom>
        </p:spPr>
      </p:pic>
      <p:pic>
        <p:nvPicPr>
          <p:cNvPr id="1026" name="Picture 2" descr="https://upload.wikimedia.org/wikipedia/commons/thumb/7/7b/Img_45547_Zenobia_Camprubi.jpg/220px-Img_45547_Zenobia_Camprubi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3206"/>
            <a:ext cx="2095500" cy="2895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448310" y="5013176"/>
            <a:ext cx="292843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err="1" smtClean="0"/>
              <a:t>Imagenes</a:t>
            </a:r>
            <a:r>
              <a:rPr lang="es-ES" dirty="0" smtClean="0"/>
              <a:t> </a:t>
            </a:r>
            <a:r>
              <a:rPr lang="es-ES" dirty="0"/>
              <a:t>de Zenobia de niña</a:t>
            </a:r>
          </a:p>
        </p:txBody>
      </p:sp>
    </p:spTree>
    <p:extLst>
      <p:ext uri="{BB962C8B-B14F-4D97-AF65-F5344CB8AC3E}">
        <p14:creationId xmlns="" xmlns:p14="http://schemas.microsoft.com/office/powerpoint/2010/main" val="427784872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5004816" cy="3093720"/>
          </a:xfrm>
          <a:prstGeom prst="rect">
            <a:avLst/>
          </a:prstGeom>
        </p:spPr>
      </p:pic>
      <p:pic>
        <p:nvPicPr>
          <p:cNvPr id="21506" name="Picture 2" descr="Imagen ampli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34390"/>
            <a:ext cx="4286250" cy="3248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0782" y="5456773"/>
            <a:ext cx="4572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Edificio de la Biblioteca en los terrenos de la Universidad de Puerto Rico con texto manuscrito de Zenobia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259632" y="4762946"/>
            <a:ext cx="129715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1931 - 1940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81192215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268918"/>
            <a:ext cx="6054058" cy="43405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2 CuadroTexto"/>
          <p:cNvSpPr txBox="1"/>
          <p:nvPr/>
        </p:nvSpPr>
        <p:spPr>
          <a:xfrm>
            <a:off x="971600" y="6165304"/>
            <a:ext cx="429034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Juan Ramón y Zenobia en Puerto Rico. 1936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167579959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64" y="1744980"/>
            <a:ext cx="5224272" cy="336804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15616" y="5445224"/>
            <a:ext cx="129715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1931 - 1940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80566997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38" y="1124744"/>
            <a:ext cx="3254917" cy="4863145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0" y="692696"/>
            <a:ext cx="4032504" cy="606933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799621" y="6309320"/>
            <a:ext cx="129715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1931 - 1940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400154089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4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204864"/>
            <a:ext cx="2261873" cy="3044389"/>
          </a:xfrm>
          <a:prstGeom prst="rect">
            <a:avLst/>
          </a:prstGeom>
          <a:effectLst>
            <a:outerShdw blurRad="50800" dist="38100" dir="5400000" sx="115000" sy="115000" algn="t" rotWithShape="0">
              <a:prstClr val="black">
                <a:alpha val="23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1259632" y="5877272"/>
            <a:ext cx="17761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Década de los 40</a:t>
            </a:r>
            <a:endParaRPr lang="es-ES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15" y="1829308"/>
            <a:ext cx="2642181" cy="4417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490191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08720"/>
            <a:ext cx="3556149" cy="489654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27584" y="4653136"/>
            <a:ext cx="300338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Matrimonio en </a:t>
            </a:r>
            <a:r>
              <a:rPr lang="es-ES" dirty="0" err="1" smtClean="0"/>
              <a:t>Marylan</a:t>
            </a:r>
            <a:r>
              <a:rPr lang="es-ES" dirty="0" smtClean="0"/>
              <a:t>. 1941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401329525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8" y="938787"/>
            <a:ext cx="4231697" cy="522651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220072" y="3645024"/>
            <a:ext cx="218316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En Maryland en 1941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53382570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n ampli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052736"/>
            <a:ext cx="5146454" cy="3888432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5" name="4 CuadroTexto"/>
          <p:cNvSpPr txBox="1"/>
          <p:nvPr/>
        </p:nvSpPr>
        <p:spPr>
          <a:xfrm>
            <a:off x="2411760" y="5517232"/>
            <a:ext cx="481914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Claustro Universidad de </a:t>
            </a:r>
            <a:r>
              <a:rPr lang="es-ES" dirty="0" err="1" smtClean="0">
                <a:solidFill>
                  <a:schemeClr val="tx1"/>
                </a:solidFill>
              </a:rPr>
              <a:t>Duke</a:t>
            </a:r>
            <a:r>
              <a:rPr lang="es-ES" dirty="0" smtClean="0">
                <a:solidFill>
                  <a:schemeClr val="tx1"/>
                </a:solidFill>
              </a:rPr>
              <a:t>, </a:t>
            </a:r>
          </a:p>
          <a:p>
            <a:r>
              <a:rPr lang="es-ES" dirty="0" smtClean="0">
                <a:solidFill>
                  <a:schemeClr val="tx1"/>
                </a:solidFill>
              </a:rPr>
              <a:t>en la ciudad de Durham, Carolina del Norte. 1942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2820349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1737">
            <a:off x="795205" y="3047726"/>
            <a:ext cx="4667861" cy="3241040"/>
          </a:xfrm>
          <a:prstGeom prst="rect">
            <a:avLst/>
          </a:prstGeom>
          <a:effectLst>
            <a:outerShdw blurRad="50800" dist="38100" dir="5400000" sx="115000" sy="115000" algn="t" rotWithShape="0">
              <a:prstClr val="black">
                <a:alpha val="23000"/>
              </a:prst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3779912" y="2380238"/>
            <a:ext cx="46875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Con parte del claustro dela Universidad de </a:t>
            </a:r>
            <a:r>
              <a:rPr lang="es-ES" dirty="0" err="1" smtClean="0"/>
              <a:t>Duke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45509335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ampli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836712"/>
            <a:ext cx="5798418" cy="4612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3347864" y="5949280"/>
            <a:ext cx="269689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Pasaporte de JRJ y Zenobia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58971786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n ampli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14537"/>
            <a:ext cx="4286250" cy="2828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cervantesvirtual.com/bib/bib_autor/juanramonjimenez/graf/fotos/zenobia/268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54" y="1968108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73987" y="5228664"/>
            <a:ext cx="379424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Zenobia con su madre y dos hermanos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07504" y="5804604"/>
            <a:ext cx="4572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Foto de Familia. Zenobia </a:t>
            </a:r>
            <a:r>
              <a:rPr lang="es-ES" dirty="0" err="1" smtClean="0"/>
              <a:t>Camprubí</a:t>
            </a:r>
            <a:r>
              <a:rPr lang="es-ES" dirty="0" smtClean="0"/>
              <a:t> (primera por la derecha) junto a sus padres, sus hermanos y la sirvienta Bobita.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532868956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-20326"/>
            <a:ext cx="5290742" cy="3714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1 Imagen" descr="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708920"/>
            <a:ext cx="4924572" cy="3506514"/>
          </a:xfrm>
          <a:prstGeom prst="rect">
            <a:avLst/>
          </a:prstGeom>
          <a:effectLst>
            <a:outerShdw blurRad="50800" dist="38100" dir="10800000" sx="115000" sy="115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76546456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3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80670"/>
            <a:ext cx="3541596" cy="538359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265456486"/>
      </p:ext>
    </p:extLst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4890"/>
            <a:ext cx="4608512" cy="397628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5940152" y="3212976"/>
            <a:ext cx="175522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Foto de la pareja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421059798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2924944"/>
            <a:ext cx="2571750" cy="34290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3" name="2 Imagen" descr="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47096">
            <a:off x="366629" y="3072305"/>
            <a:ext cx="4224608" cy="33575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8700983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556792"/>
            <a:ext cx="5545375" cy="4248472"/>
          </a:xfrm>
          <a:prstGeom prst="rect">
            <a:avLst/>
          </a:prstGeom>
          <a:effectLst>
            <a:outerShdw blurRad="50800" dist="38100" dir="5400000" sx="115000" sy="115000" algn="t" rotWithShape="0">
              <a:prstClr val="black">
                <a:alpha val="23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4162472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n ampli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596" y="2564904"/>
            <a:ext cx="5532542" cy="2876922"/>
          </a:xfrm>
          <a:prstGeom prst="rect">
            <a:avLst/>
          </a:prstGeom>
          <a:noFill/>
          <a:effectLst>
            <a:outerShdw blurRad="50800" dist="342900" dir="13500000" sx="105000" sy="105000" algn="br" rotWithShape="0">
              <a:prstClr val="black">
                <a:alpha val="24000"/>
              </a:prst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3419872" y="6101854"/>
            <a:ext cx="275113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Casa de JRJ en Coral Gables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572479820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601857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763688" y="5589240"/>
            <a:ext cx="362958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En Coral Gables con el Chevrolet que</a:t>
            </a:r>
          </a:p>
          <a:p>
            <a:r>
              <a:rPr lang="es-ES" dirty="0" smtClean="0"/>
              <a:t> adquirieron en Nueva York en 1941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900479724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045" y="836712"/>
            <a:ext cx="7535239" cy="489654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2 Rectángulo"/>
          <p:cNvSpPr/>
          <p:nvPr/>
        </p:nvSpPr>
        <p:spPr>
          <a:xfrm>
            <a:off x="2241277" y="6021288"/>
            <a:ext cx="394877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/>
              <a:t>En su casa de </a:t>
            </a:r>
            <a:r>
              <a:rPr lang="es-ES" dirty="0" err="1"/>
              <a:t>Riverdale</a:t>
            </a:r>
            <a:r>
              <a:rPr lang="es-ES" dirty="0"/>
              <a:t>, Maryland. 1941</a:t>
            </a:r>
          </a:p>
        </p:txBody>
      </p:sp>
    </p:spTree>
    <p:extLst>
      <p:ext uri="{BB962C8B-B14F-4D97-AF65-F5344CB8AC3E}">
        <p14:creationId xmlns="" xmlns:p14="http://schemas.microsoft.com/office/powerpoint/2010/main" val="2937074764"/>
      </p:ext>
    </p:extLst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3603261" cy="6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480540" y="3028423"/>
            <a:ext cx="41044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En su casa de </a:t>
            </a:r>
            <a:r>
              <a:rPr lang="es-ES" dirty="0" err="1" smtClean="0"/>
              <a:t>Riverdale</a:t>
            </a:r>
            <a:r>
              <a:rPr lang="es-ES" dirty="0" smtClean="0"/>
              <a:t>, Maryland. 1941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381676859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403648" y="5733256"/>
            <a:ext cx="307411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Con Alberti en Argentina. 1948</a:t>
            </a:r>
            <a:endParaRPr lang="es-E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773718" cy="467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600703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20688"/>
            <a:ext cx="3762094" cy="555580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971600" y="3573016"/>
            <a:ext cx="200061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Zenobia hacia 1905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960846130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uan Ramón Jiménez 1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87" y="1569193"/>
            <a:ext cx="5741561" cy="3732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43608" y="5877272"/>
            <a:ext cx="259019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Zenobia con Alberti. 1948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4153706710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residencia.csic.es/jramon/img/exposicion/relacion/obra_7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662" y="365606"/>
            <a:ext cx="4969754" cy="52956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27584" y="5744903"/>
            <a:ext cx="4572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Juan Ramón Jiménez y Zenobia </a:t>
            </a:r>
            <a:r>
              <a:rPr lang="es-ES" dirty="0" err="1" smtClean="0"/>
              <a:t>Camprubí</a:t>
            </a:r>
            <a:r>
              <a:rPr lang="es-ES" dirty="0" smtClean="0"/>
              <a:t> en Buenos Aires, agosto de 1948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35199858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32656"/>
            <a:ext cx="4066088" cy="5963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681429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4465320" cy="5590032"/>
          </a:xfrm>
          <a:prstGeom prst="rect">
            <a:avLst/>
          </a:prstGeom>
        </p:spPr>
      </p:pic>
      <p:pic>
        <p:nvPicPr>
          <p:cNvPr id="16386" name="Picture 2" descr="Imagen ampli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3960563" cy="5006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056292" y="6242078"/>
            <a:ext cx="223224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/>
              <a:t>Zenobia hacia 1952.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56103009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98" y="1052736"/>
            <a:ext cx="5547720" cy="3806725"/>
          </a:xfrm>
          <a:prstGeom prst="rect">
            <a:avLst/>
          </a:prstGeom>
        </p:spPr>
      </p:pic>
      <p:pic>
        <p:nvPicPr>
          <p:cNvPr id="19458" name="Picture 2" descr="Imagen ampli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87" y="3789040"/>
            <a:ext cx="4286250" cy="2924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5568076"/>
            <a:ext cx="358591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Zenobia en su automóvil. Década 50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422939267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04" y="922020"/>
            <a:ext cx="3212592" cy="50139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59632" y="5805264"/>
            <a:ext cx="17761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Década de los 50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666165460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historiadoreshistericos.files.wordpress.com/2010/07/casa-del-poeta-en-hato-del-rey-puerto-r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76" y="1844824"/>
            <a:ext cx="4642334" cy="3755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285661" y="5792658"/>
            <a:ext cx="418236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i="1" dirty="0" smtClean="0">
                <a:effectLst/>
              </a:rPr>
              <a:t>Casa de la pareja en Hato Rey. Puerto Rico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91114599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92696"/>
            <a:ext cx="3254871" cy="4629438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755576" y="5898198"/>
            <a:ext cx="4572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Sello conmemorativo de Zenobia, que </a:t>
            </a:r>
            <a:r>
              <a:rPr lang="es-ES" dirty="0"/>
              <a:t>se incluye dentro de la serie 'Personajes'</a:t>
            </a:r>
          </a:p>
        </p:txBody>
      </p:sp>
    </p:spTree>
    <p:extLst>
      <p:ext uri="{BB962C8B-B14F-4D97-AF65-F5344CB8AC3E}">
        <p14:creationId xmlns="" xmlns:p14="http://schemas.microsoft.com/office/powerpoint/2010/main" val="3227393896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jaserrano.nom.es/JRJ/tercera_archivos/zenobia_juan_ramon_sal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4456931" cy="2938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n ampli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4286250" cy="3143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071309" y="5085184"/>
            <a:ext cx="392392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/>
              <a:t>Zenobia en la Sala Zenobia y Juan Ramón Jiménez de la Universidad de Puerto Rico.</a:t>
            </a:r>
            <a:endParaRPr lang="es-E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48334"/>
            <a:ext cx="3616281" cy="2873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03623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bc.es/Media/201204/24/juan-ramon-jimenez-zenobia--644x36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74" y="1916832"/>
            <a:ext cx="6461129" cy="3627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915394" y="5949280"/>
            <a:ext cx="359508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Foto con dedicatoria de Juan Ramón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905595742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n fragmento de los 'Diarios de juventud', escritos en inglé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61939"/>
            <a:ext cx="4464496" cy="5848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4257962"/>
            <a:ext cx="4572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Un fragmento de los 'Diarios de juventud', escritos en inglés. 1909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215922779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.libertaddigital.com/2015/10/29/diarios_zenob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1540"/>
            <a:ext cx="3280958" cy="5036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99592" y="5962011"/>
            <a:ext cx="186628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Portadas de libros</a:t>
            </a:r>
            <a:endParaRPr lang="es-ES" dirty="0"/>
          </a:p>
        </p:txBody>
      </p:sp>
      <p:pic>
        <p:nvPicPr>
          <p:cNvPr id="2052" name="Picture 4" descr="www.ojosdepapel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744" y="1556792"/>
            <a:ext cx="2276475" cy="3333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enobia-cu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26" y="280838"/>
            <a:ext cx="1905000" cy="2933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-zSb26wjyHF0/TXG1nu55hpI/AAAAAAAACJM/CYMsnXTTJAk/s1600/imagen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324" y="3023735"/>
            <a:ext cx="2448272" cy="3733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1399968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48680"/>
            <a:ext cx="3720469" cy="478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417894" y="5595997"/>
            <a:ext cx="271753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El matrimonio con un gato.</a:t>
            </a:r>
          </a:p>
          <a:p>
            <a:pPr algn="ctr"/>
            <a:r>
              <a:rPr lang="es-ES" dirty="0" smtClean="0"/>
              <a:t>1951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96518"/>
            <a:ext cx="3127036" cy="4395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9628446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n ampli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199075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004048" y="5949280"/>
            <a:ext cx="314259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/>
              <a:t>E</a:t>
            </a:r>
            <a:r>
              <a:rPr lang="es-ES" dirty="0" smtClean="0"/>
              <a:t>n Hato Rey (Puerto Rico) 1953.</a:t>
            </a:r>
            <a:endParaRPr lang="es-ES" dirty="0"/>
          </a:p>
        </p:txBody>
      </p:sp>
      <p:pic>
        <p:nvPicPr>
          <p:cNvPr id="4" name="Picture 2" descr="http://s.libertaddigital.com/2015/10/29/650/0/zenobia.jpg">
            <a:hlinkClick r:id="rId3" tooltip="El matrimonio en la Universidad de Puerto Rico | Cordon Pres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7" y="2023977"/>
            <a:ext cx="5186847" cy="3718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26528988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69099"/>
            <a:ext cx="4392488" cy="552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940152" y="3645425"/>
            <a:ext cx="207364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En Puerto Rico 1956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2938599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6107832" cy="48328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47664" y="6064288"/>
            <a:ext cx="4572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>
                <a:effectLst/>
              </a:rPr>
              <a:t>El poeta junto a su esposa, Zenobia, en Puerto Rico, meses antes de que ella falleciese. 1956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499691192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age1.findagrave.com/photos/2008/151/27216998_1212239182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56792"/>
            <a:ext cx="4210050" cy="4095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99592" y="5682367"/>
            <a:ext cx="4572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 smtClean="0"/>
              <a:t>Juan Ramón Jiménez ante la tumba de su esposa Zenobia en el Cementerio de Porta </a:t>
            </a:r>
            <a:r>
              <a:rPr lang="es-ES" dirty="0" err="1" smtClean="0"/>
              <a:t>Coeli</a:t>
            </a:r>
            <a:r>
              <a:rPr lang="es-ES" dirty="0" smtClean="0"/>
              <a:t>, Bayamón, Puerto Rico, 1957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1961143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52500"/>
            <a:ext cx="4257675" cy="4953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611560" y="5905500"/>
            <a:ext cx="4572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dirty="0"/>
              <a:t>BUSTO DE ZENOBIA CAMPRUBÍ, 1932 - Piedra con la pátina </a:t>
            </a:r>
            <a:r>
              <a:rPr lang="es-ES" dirty="0" smtClean="0"/>
              <a:t>perdida. Marga Gil</a:t>
            </a:r>
            <a:endParaRPr lang="es-ES" dirty="0"/>
          </a:p>
        </p:txBody>
      </p:sp>
      <p:pic>
        <p:nvPicPr>
          <p:cNvPr id="6" name="Picture 2" descr="[zenobia01+de+Jordi+Coll+(en+Malgrat).gif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82" y="1412776"/>
            <a:ext cx="2466528" cy="3617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580112" y="5172322"/>
            <a:ext cx="286891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/>
              <a:t>Monumento a Zenobia en </a:t>
            </a:r>
            <a:r>
              <a:rPr lang="es-ES" dirty="0" err="1"/>
              <a:t>Malgrat</a:t>
            </a:r>
            <a:r>
              <a:rPr lang="es-ES" dirty="0"/>
              <a:t> de Mar, obra del escultor Jordi </a:t>
            </a:r>
            <a:r>
              <a:rPr lang="es-ES" dirty="0" err="1"/>
              <a:t>Coll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49388610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s-akamai.mnstatic.com/0c/c2/0cc260c29929275423f9698d4ba83706.jpg?output-quality=75&amp;output-format=progressive-jpeg&amp;interpolation=lanczos-none&amp;fit=inside%7C980%3A8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724128" y="3645024"/>
            <a:ext cx="275049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Monumento a Zenobia. </a:t>
            </a:r>
          </a:p>
          <a:p>
            <a:pPr algn="ctr"/>
            <a:r>
              <a:rPr lang="es-ES" dirty="0" smtClean="0"/>
              <a:t>Plaza del Marqués. </a:t>
            </a:r>
            <a:r>
              <a:rPr lang="es-ES" dirty="0" err="1" smtClean="0"/>
              <a:t>Moguer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258916224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42" y="877748"/>
            <a:ext cx="4140646" cy="5667933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23528" y="4365104"/>
            <a:ext cx="381642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Zenobia </a:t>
            </a:r>
            <a:r>
              <a:rPr lang="es-ES" dirty="0" err="1">
                <a:solidFill>
                  <a:schemeClr val="tx1"/>
                </a:solidFill>
              </a:rPr>
              <a:t>Camprubí</a:t>
            </a:r>
            <a:r>
              <a:rPr lang="es-ES" dirty="0">
                <a:solidFill>
                  <a:schemeClr val="tx1"/>
                </a:solidFill>
              </a:rPr>
              <a:t>, en sus años de la Residencia.</a:t>
            </a:r>
          </a:p>
        </p:txBody>
      </p:sp>
    </p:spTree>
    <p:extLst>
      <p:ext uri="{BB962C8B-B14F-4D97-AF65-F5344CB8AC3E}">
        <p14:creationId xmlns="" xmlns:p14="http://schemas.microsoft.com/office/powerpoint/2010/main" val="3769388117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330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2162">
            <a:off x="5466823" y="955612"/>
            <a:ext cx="3195915" cy="48687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967">
            <a:off x="715063" y="3590268"/>
            <a:ext cx="2132850" cy="315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753179" y="5991752"/>
            <a:ext cx="150041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Zenobia joven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168">
            <a:off x="2346012" y="1164148"/>
            <a:ext cx="2723783" cy="4843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28192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2637616" cy="256831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08920"/>
            <a:ext cx="4418052" cy="321654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20688"/>
            <a:ext cx="3521859" cy="48691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979712" y="6309320"/>
            <a:ext cx="408169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Zenobia con amistades entre 1901 y 1910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903421548"/>
      </p:ext>
    </p:extLst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558</Words>
  <Application>Microsoft Office PowerPoint</Application>
  <PresentationFormat>Presentación en pantalla (4:3)</PresentationFormat>
  <Paragraphs>69</Paragraphs>
  <Slides>67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68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En esencia yo mismo</cp:lastModifiedBy>
  <cp:revision>48</cp:revision>
  <dcterms:created xsi:type="dcterms:W3CDTF">2016-03-30T16:34:28Z</dcterms:created>
  <dcterms:modified xsi:type="dcterms:W3CDTF">2016-04-05T16:56:23Z</dcterms:modified>
</cp:coreProperties>
</file>